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zh-CN" sz="1800" b="0" i="0">
        <a:solidFill>
          <a:schemeClr val="dk1"/>
        </a:solidFill>
        <a:latin typeface="Arial"/>
        <a:ea typeface="宋体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zh-CN" sz="1800" b="0" i="0">
        <a:solidFill>
          <a:schemeClr val="dk1"/>
        </a:solidFill>
        <a:latin typeface="Arial"/>
        <a:ea typeface="宋体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zh-CN" sz="1800" b="0" i="0">
        <a:solidFill>
          <a:schemeClr val="dk1"/>
        </a:solidFill>
        <a:latin typeface="Arial"/>
        <a:ea typeface="宋体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zh-CN" sz="1800" b="0" i="0">
        <a:solidFill>
          <a:schemeClr val="dk1"/>
        </a:solidFill>
        <a:latin typeface="Arial"/>
        <a:ea typeface="宋体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zh-CN" sz="1800" b="0" i="0">
        <a:solidFill>
          <a:schemeClr val="dk1"/>
        </a:solidFill>
        <a:latin typeface="Arial"/>
        <a:ea typeface="宋体"/>
      </a:defRPr>
    </a:lvl5pPr>
    <a:lvl6pPr>
      <a:defRPr lang="zh-CN" sz="1800"/>
    </a:lvl6pPr>
    <a:lvl7pPr>
      <a:defRPr lang="zh-CN" sz="1800"/>
    </a:lvl7pPr>
    <a:lvl8pPr>
      <a:defRPr lang="zh-CN" sz="1800"/>
    </a:lvl8pPr>
    <a:lvl9pPr>
      <a:defRPr lang="zh-CN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4086977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102791318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92126571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373858582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721625377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972313724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726699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271820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2999910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C06B4AE-6A2C-4AF7-4236-FAC644EEB2AE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E388AF-83E0-F086-730B-F4774F611DCB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59FF88-EA46-C71F-BB4B-C142F8A093AC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E1A331D-BB25-9B3F-1D3F-5277935A29DC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95D30CE-1321-AD27-254C-D951AD4859E2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DD099EA-7B7E-233C-5115-7CF792671044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597166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0658294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5150589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7F89BC-DEA8-48B1-CCF8-7DF6B35819C4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277239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847445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862107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51E9FA-F8F7-2CB0-6755-277A2EE1D218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290995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039642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788557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A43853-5C66-CD64-0B46-7A1F4E7170DB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888488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809206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8797687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9F62B5C-DA39-0C4A-6A6A-98862F166BE5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993777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7339801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2776689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E1E512-CBF1-33EC-5F49-CBD69D8BF793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165537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8187445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3357048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AB0B358-E282-E685-A597-413A086DA8B2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493541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9819378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5331039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50EADAB-BEE2-B0E1-FF10-98E00310D937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D336BC-3B50-265E-1D23-A781256CAB03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7C42032-3E09-FDF4-2EF8-48129131F224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5344350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697720950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83905432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>22.10.2013</a:t>
            </a:fld>
            <a:endParaRPr/>
          </a:p>
        </p:txBody>
      </p:sp>
      <p:sp>
        <p:nvSpPr>
          <p:cNvPr id="100033013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3108350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3380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884004601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4167835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>22.10.2013</a:t>
            </a:fld>
            <a:endParaRPr/>
          </a:p>
        </p:txBody>
      </p:sp>
      <p:sp>
        <p:nvSpPr>
          <p:cNvPr id="58716480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8998375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4649768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146770941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9944218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>22.10.2013</a:t>
            </a:fld>
            <a:endParaRPr/>
          </a:p>
        </p:txBody>
      </p:sp>
      <p:sp>
        <p:nvSpPr>
          <p:cNvPr id="149427616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1965485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644530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87315218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75117774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>22.10.2013</a:t>
            </a:fld>
            <a:endParaRPr/>
          </a:p>
        </p:txBody>
      </p:sp>
      <p:sp>
        <p:nvSpPr>
          <p:cNvPr id="82223151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1834377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363169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1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4509991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2848118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>22.10.2013</a:t>
            </a:fld>
            <a:endParaRPr/>
          </a:p>
        </p:txBody>
      </p:sp>
      <p:sp>
        <p:nvSpPr>
          <p:cNvPr id="66362733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7034067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38931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31255399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87623" y="1600201"/>
            <a:ext cx="3528391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95047992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932039" y="1600201"/>
            <a:ext cx="375475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902327651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>22.10.2013</a:t>
            </a:fld>
            <a:endParaRPr/>
          </a:p>
        </p:txBody>
      </p:sp>
      <p:sp>
        <p:nvSpPr>
          <p:cNvPr id="101155034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7826291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778013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1631066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87623" y="1535113"/>
            <a:ext cx="35283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50321754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87623" y="2174874"/>
            <a:ext cx="35283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899592219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860031" y="1535113"/>
            <a:ext cx="38267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27227290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860031" y="2174874"/>
            <a:ext cx="38267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330311895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>22.10.2013</a:t>
            </a:fld>
            <a:endParaRPr/>
          </a:p>
        </p:txBody>
      </p:sp>
      <p:sp>
        <p:nvSpPr>
          <p:cNvPr id="172017189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0390424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670320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109765232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>22.10.2013</a:t>
            </a:fld>
            <a:endParaRPr/>
          </a:p>
        </p:txBody>
      </p:sp>
      <p:sp>
        <p:nvSpPr>
          <p:cNvPr id="147065568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8584882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124925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>22.10.2013</a:t>
            </a:fld>
            <a:endParaRPr/>
          </a:p>
        </p:txBody>
      </p:sp>
      <p:sp>
        <p:nvSpPr>
          <p:cNvPr id="49065018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83172085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0931052" name="Title 1"/>
          <p:cNvSpPr>
            <a:spLocks noGrp="1"/>
          </p:cNvSpPr>
          <p:nvPr>
            <p:ph type="title"/>
          </p:nvPr>
        </p:nvSpPr>
        <p:spPr bwMode="auto">
          <a:xfrm>
            <a:off x="1187623" y="273049"/>
            <a:ext cx="266429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742259720" name="Content Placeholder 2"/>
          <p:cNvSpPr>
            <a:spLocks noGrp="1"/>
          </p:cNvSpPr>
          <p:nvPr>
            <p:ph idx="1"/>
          </p:nvPr>
        </p:nvSpPr>
        <p:spPr bwMode="auto">
          <a:xfrm>
            <a:off x="3995935" y="273050"/>
            <a:ext cx="469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61571808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87623" y="1435101"/>
            <a:ext cx="2664295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89409098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>22.10.2013</a:t>
            </a:fld>
            <a:endParaRPr/>
          </a:p>
        </p:txBody>
      </p:sp>
      <p:sp>
        <p:nvSpPr>
          <p:cNvPr id="194775478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9208029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9746986" name="Title 1"/>
          <p:cNvSpPr>
            <a:spLocks noGrp="1"/>
          </p:cNvSpPr>
          <p:nvPr>
            <p:ph type="title"/>
          </p:nvPr>
        </p:nvSpPr>
        <p:spPr bwMode="auto">
          <a:xfrm>
            <a:off x="1187623" y="4800600"/>
            <a:ext cx="748883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65649294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187623" y="612774"/>
            <a:ext cx="7488831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64472478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87623" y="5367337"/>
            <a:ext cx="7488831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94574628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>22.10.2013</a:t>
            </a:fld>
            <a:endParaRPr/>
          </a:p>
        </p:txBody>
      </p:sp>
      <p:sp>
        <p:nvSpPr>
          <p:cNvPr id="210963933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3726188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1294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87623" y="1600201"/>
            <a:ext cx="7499175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230206892" name="Shape 1058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29625721" name="Shape 1059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</p:spPr>
      </p:sp>
      <p:sp>
        <p:nvSpPr>
          <p:cNvPr id="1755927735" name="Shape 1060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81952347" name="Shape 1061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68815166" name="Shape 1062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83551269" name="Shape 1063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2886739" name="Shape 1064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52386088" name="Shape 1065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4030159" name="Shape 1066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57839813" name="Shape 1067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61693158" name="Shape 1068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9178493" name="Shape 1069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83381576" name="Shape 1070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25852011" name="Title 1"/>
          <p:cNvSpPr>
            <a:spLocks noGrp="1"/>
          </p:cNvSpPr>
          <p:nvPr>
            <p:ph type="title"/>
          </p:nvPr>
        </p:nvSpPr>
        <p:spPr bwMode="auto">
          <a:xfrm>
            <a:off x="1187623" y="274638"/>
            <a:ext cx="7499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8483026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48263" y="6356350"/>
            <a:ext cx="173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	</a:t>
            </a:r>
            <a:fld id="{F8E3F0E9-0FC2-4DDE-87CF-3BA6A04EA4CC}" type="slidenum">
              <a:rPr/>
              <a:t>‹#›</a:t>
            </a:fld>
            <a:endParaRPr/>
          </a:p>
        </p:txBody>
      </p:sp>
      <p:sp>
        <p:nvSpPr>
          <p:cNvPr id="1295094393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214263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/>
              <a:t>22.10.2013</a:t>
            </a:fld>
            <a:endParaRPr/>
          </a:p>
        </p:txBody>
      </p:sp>
      <p:sp>
        <p:nvSpPr>
          <p:cNvPr id="383119924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844279" y="6356350"/>
            <a:ext cx="2671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4891255" name="Shape 3074"/>
          <p:cNvSpPr>
            <a:spLocks noChangeShapeType="1" noGrp="1"/>
          </p:cNvSpPr>
          <p:nvPr>
            <p:ph type="ctrTitle" idx="0"/>
          </p:nvPr>
        </p:nvSpPr>
        <p:spPr bwMode="auto">
          <a:xfrm>
            <a:off x="805934" y="1315222"/>
            <a:ext cx="7772400" cy="147002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br>
              <a:rPr sz="3600">
                <a:latin typeface="Times New Roman"/>
                <a:ea typeface="Times New Roman"/>
                <a:cs typeface="Times New Roman"/>
              </a:rPr>
            </a:br>
            <a:br>
              <a:rPr sz="3600">
                <a:latin typeface="Times New Roman"/>
                <a:ea typeface="Times New Roman"/>
                <a:cs typeface="Times New Roman"/>
              </a:rPr>
            </a:br>
            <a:br>
              <a:rPr sz="3600">
                <a:latin typeface="Times New Roman"/>
                <a:ea typeface="Times New Roman"/>
                <a:cs typeface="Times New Roman"/>
              </a:rPr>
            </a:br>
            <a:br>
              <a:rPr sz="3600">
                <a:latin typeface="Times New Roman"/>
                <a:ea typeface="Times New Roman"/>
                <a:cs typeface="Times New Roman"/>
              </a:rPr>
            </a:br>
            <a:r>
              <a:rPr sz="4800">
                <a:latin typeface="Times New Roman"/>
                <a:ea typeface="Times New Roman"/>
                <a:cs typeface="Times New Roman"/>
              </a:rPr>
              <a:t>Обновленная форма №057/у-“Направление для оказания медицинской помощи”</a:t>
            </a:r>
            <a:br>
              <a:rPr sz="4800">
                <a:latin typeface="Times New Roman"/>
                <a:ea typeface="Times New Roman"/>
                <a:cs typeface="Times New Roman"/>
              </a:rPr>
            </a:br>
            <a:br>
              <a:rPr sz="4800">
                <a:latin typeface="Times New Roman"/>
                <a:ea typeface="Times New Roman"/>
                <a:cs typeface="Times New Roman"/>
              </a:rPr>
            </a:br>
            <a:br>
              <a:rPr sz="3600">
                <a:latin typeface="Times New Roman"/>
                <a:ea typeface="Times New Roman"/>
                <a:cs typeface="Times New Roman"/>
              </a:rPr>
            </a:br>
            <a:endParaRPr sz="3600">
              <a:latin typeface="Times New Roman"/>
              <a:cs typeface="Times New Roman"/>
            </a:endParaRPr>
          </a:p>
        </p:txBody>
      </p:sp>
      <p:sp>
        <p:nvSpPr>
          <p:cNvPr id="578398121" name="Shape 3075"/>
          <p:cNvSpPr>
            <a:spLocks noChangeShapeType="1"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  <a:p>
            <a:pPr>
              <a:defRPr/>
            </a:pPr>
            <a:endParaRPr lang="en-US" sz="1400" b="0" i="0" u="none" strike="noStrike" cap="none" spc="0">
              <a:solidFill>
                <a:schemeClr val="tx1">
                  <a:tint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1400" b="0" i="0" u="none" strike="noStrike" cap="none" spc="0">
              <a:solidFill>
                <a:schemeClr val="tx1">
                  <a:tint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Зав КПО(взр) Бурмистрова К.К.</a:t>
            </a:r>
            <a:endParaRPr lang="en-US" sz="1400" b="0" i="0" u="none" strike="noStrike" cap="none" spc="0">
              <a:solidFill>
                <a:schemeClr val="tx1">
                  <a:tint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14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13</a:t>
            </a:r>
            <a:r>
              <a:rPr sz="14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.1</a:t>
            </a:r>
            <a:r>
              <a:rPr sz="14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1</a:t>
            </a:r>
            <a:r>
              <a:rPr sz="14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r>
              <a:rPr lang="en-US" sz="14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202</a:t>
            </a:r>
            <a:r>
              <a:rPr sz="14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5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049760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5679868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Требования к оформлению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На бумажном носителе данные заполняются четко и без исправлений</a:t>
            </a:r>
            <a:endParaRPr/>
          </a:p>
          <a:p>
            <a:pPr>
              <a:defRPr/>
            </a:pPr>
            <a:r>
              <a:rPr/>
              <a:t>На печати медорганизации должно быть полностью указано ее наименование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125853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9453864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Кто может оформлять направление?</a:t>
            </a:r>
            <a:endParaRPr/>
          </a:p>
          <a:p>
            <a:pPr>
              <a:defRPr/>
            </a:pPr>
            <a:r>
              <a:rPr/>
              <a:t>Лечащий врач (терапевт,педиатр,врач общей практики)</a:t>
            </a:r>
            <a:endParaRPr/>
          </a:p>
          <a:p>
            <a:pPr>
              <a:defRPr/>
            </a:pPr>
            <a:r>
              <a:rPr/>
              <a:t>Фельдшер</a:t>
            </a:r>
            <a:endParaRPr/>
          </a:p>
          <a:p>
            <a:pPr>
              <a:defRPr/>
            </a:pPr>
            <a:r>
              <a:rPr/>
              <a:t>Акушерка</a:t>
            </a:r>
            <a:endParaRPr/>
          </a:p>
          <a:p>
            <a:pPr>
              <a:defRPr/>
            </a:pPr>
            <a:r>
              <a:rPr/>
              <a:t>Врач-специалист</a:t>
            </a: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573473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342830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Текст приказа №519 и приложение с образцом формы 0-57/у доступны на сайте Минздрава России в разделе “Нормативные документы</a:t>
            </a:r>
            <a:r>
              <a:rPr/>
              <a:t>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673432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752243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61381914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129791" y="274637"/>
            <a:ext cx="6921642" cy="6164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586226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640713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77751406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50416" y="846137"/>
            <a:ext cx="7213402" cy="5410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012688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Спасибо за внимание!</a:t>
            </a:r>
            <a:endParaRPr/>
          </a:p>
        </p:txBody>
      </p:sp>
      <p:sp>
        <p:nvSpPr>
          <p:cNvPr id="178245717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74561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77976" y="1417638"/>
            <a:ext cx="7492835" cy="4215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486456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7342385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5828471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341458" y="592813"/>
            <a:ext cx="7775717" cy="5831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39032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6539984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600"/>
              <a:t>С 27 октября </a:t>
            </a:r>
            <a:r>
              <a:rPr sz="2600"/>
              <a:t>2025 года </a:t>
            </a:r>
            <a:r>
              <a:rPr sz="2600"/>
              <a:t>вступил  в силу Приказ Минздрава</a:t>
            </a:r>
            <a:r>
              <a:rPr sz="2600"/>
              <a:t> </a:t>
            </a:r>
            <a:r>
              <a:rPr sz="2600"/>
              <a:t>России от 02.09.2025 №519н,утверждающий обновленую форму №057/у -“Направление для оказания медицинской помощи”.</a:t>
            </a:r>
            <a:endParaRPr sz="2600"/>
          </a:p>
          <a:p>
            <a:pPr>
              <a:defRPr/>
            </a:pPr>
            <a:endParaRPr sz="2600"/>
          </a:p>
          <a:p>
            <a:pPr>
              <a:defRPr/>
            </a:pPr>
            <a:endParaRPr sz="2600"/>
          </a:p>
          <a:p>
            <a:pPr>
              <a:defRPr/>
            </a:pPr>
            <a:endParaRPr sz="2600"/>
          </a:p>
          <a:p>
            <a:pPr>
              <a:defRPr/>
            </a:pPr>
            <a:r>
              <a:rPr sz="2600"/>
              <a:t>Документ ЗАМЕНИЛ </a:t>
            </a:r>
            <a:r>
              <a:rPr sz="2600"/>
              <a:t>действующий с 2004 года приказ Минздравсоцразвития №255.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951878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6369298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Разберем главные нововведения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435501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84898123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1050416" y="687916"/>
            <a:ext cx="7636381" cy="5438246"/>
          </a:xfrm>
        </p:spPr>
        <p:txBody>
          <a:bodyPr/>
          <a:lstStyle/>
          <a:p>
            <a:pPr>
              <a:defRPr/>
            </a:pPr>
            <a:r>
              <a:rPr sz="2600"/>
              <a:t>1. Расширенный блок персональных данных.</a:t>
            </a:r>
            <a:endParaRPr sz="2600"/>
          </a:p>
          <a:p>
            <a:pPr>
              <a:defRPr/>
            </a:pPr>
            <a:endParaRPr sz="2600"/>
          </a:p>
          <a:p>
            <a:pPr>
              <a:defRPr/>
            </a:pPr>
            <a:r>
              <a:rPr sz="2600"/>
              <a:t> В новой форме появились обязательные поля:</a:t>
            </a:r>
            <a:endParaRPr sz="2600"/>
          </a:p>
          <a:p>
            <a:pPr>
              <a:defRPr/>
            </a:pPr>
            <a:r>
              <a:rPr sz="2600"/>
              <a:t>номер полиса ОМС и дата его выдачи</a:t>
            </a:r>
            <a:endParaRPr sz="2600"/>
          </a:p>
          <a:p>
            <a:pPr>
              <a:defRPr/>
            </a:pPr>
            <a:r>
              <a:rPr sz="2600"/>
              <a:t>подробный адрес регистрации(с указанием субъекта РФ,района,населенн</a:t>
            </a:r>
            <a:r>
              <a:rPr sz="2600"/>
              <a:t>ого пункта,улицы,дома и квартиры)</a:t>
            </a:r>
            <a:endParaRPr sz="2600"/>
          </a:p>
          <a:p>
            <a:pPr>
              <a:defRPr/>
            </a:pPr>
            <a:r>
              <a:rPr sz="2600"/>
              <a:t>статус занятости пациента(работает,проходит военную службу,пенсионер,обучающающийся,не работает,прочие)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461690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11996129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65208" y="846137"/>
            <a:ext cx="7821589" cy="5280024"/>
          </a:xfrm>
        </p:spPr>
        <p:txBody>
          <a:bodyPr/>
          <a:lstStyle/>
          <a:p>
            <a:pPr>
              <a:defRPr/>
            </a:pPr>
            <a:r>
              <a:rPr sz="2200"/>
              <a:t>2.Детализация медицинской информации.</a:t>
            </a:r>
            <a:endParaRPr sz="2200"/>
          </a:p>
          <a:p>
            <a:pPr>
              <a:defRPr/>
            </a:pPr>
            <a:endParaRPr sz="2200"/>
          </a:p>
          <a:p>
            <a:pPr>
              <a:defRPr/>
            </a:pPr>
            <a:r>
              <a:rPr sz="2200"/>
              <a:t>Теперь нужно указывать :</a:t>
            </a:r>
            <a:endParaRPr sz="2200"/>
          </a:p>
          <a:p>
            <a:pPr>
              <a:defRPr/>
            </a:pPr>
            <a:endParaRPr sz="2200"/>
          </a:p>
          <a:p>
            <a:pPr>
              <a:defRPr/>
            </a:pPr>
            <a:r>
              <a:rPr sz="2200"/>
              <a:t>код заболевания по МКБ-10(ранее это не было строго регламентировано).</a:t>
            </a:r>
            <a:endParaRPr sz="2200"/>
          </a:p>
          <a:p>
            <a:pPr>
              <a:defRPr/>
            </a:pPr>
            <a:r>
              <a:rPr sz="2200"/>
              <a:t>причину и обстоятельства травмы</a:t>
            </a:r>
            <a:endParaRPr sz="2200"/>
          </a:p>
          <a:p>
            <a:pPr>
              <a:defRPr/>
            </a:pPr>
            <a:r>
              <a:rPr sz="2200"/>
              <a:t>цель направления</a:t>
            </a:r>
            <a:endParaRPr sz="2200"/>
          </a:p>
          <a:p>
            <a:pPr>
              <a:defRPr/>
            </a:pPr>
            <a:r>
              <a:rPr sz="2200"/>
              <a:t>(консультация,обследование,госпитализация)</a:t>
            </a:r>
            <a:endParaRPr sz="2200"/>
          </a:p>
          <a:p>
            <a:pPr>
              <a:defRPr/>
            </a:pPr>
            <a:r>
              <a:rPr sz="2200"/>
              <a:t>вид медицинской помощи (экстренная,неотложная,плановая)</a:t>
            </a:r>
            <a:endParaRPr sz="2200"/>
          </a:p>
          <a:p>
            <a:pPr>
              <a:defRPr/>
            </a:pPr>
            <a:r>
              <a:rPr sz="2200"/>
              <a:t>тип помощи (первичная,специализированная,паллиативная,скорая специализированная)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523001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1383311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600"/>
              <a:t>условия оказания (амбулаторно,дневной стационар,стационар)</a:t>
            </a:r>
            <a:endParaRPr sz="2600"/>
          </a:p>
          <a:p>
            <a:pPr>
              <a:defRPr/>
            </a:pPr>
            <a:r>
              <a:rPr sz="2600"/>
              <a:t>обоснование направления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164364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9598732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600"/>
              <a:t>Электронные возможности.</a:t>
            </a:r>
            <a:endParaRPr sz="2600"/>
          </a:p>
          <a:p>
            <a:pPr>
              <a:defRPr/>
            </a:pPr>
            <a:endParaRPr sz="2600"/>
          </a:p>
          <a:p>
            <a:pPr>
              <a:defRPr/>
            </a:pPr>
            <a:r>
              <a:rPr sz="2600"/>
              <a:t>Новая форма поддерживает полное электронное оформление через медицинскую систему (МИС)</a:t>
            </a:r>
            <a:endParaRPr sz="2600"/>
          </a:p>
          <a:p>
            <a:pPr>
              <a:defRPr/>
            </a:pPr>
            <a:r>
              <a:rPr sz="2600"/>
              <a:t>Усиленную квалифицированную электронную подпись (УКЭП) врача</a:t>
            </a:r>
            <a:endParaRPr sz="2600"/>
          </a:p>
          <a:p>
            <a:pPr>
              <a:defRPr/>
            </a:pPr>
            <a:r>
              <a:rPr sz="2600"/>
              <a:t>Автоматическое заполнение полей на основе данных из медкарты</a:t>
            </a:r>
            <a:endParaRPr sz="2600"/>
          </a:p>
          <a:p>
            <a:pPr>
              <a:defRPr/>
            </a:pP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65979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344482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Упрощение процедур для медперсонала:</a:t>
            </a:r>
            <a:endParaRPr/>
          </a:p>
          <a:p>
            <a:pPr>
              <a:defRPr/>
            </a:pPr>
            <a:r>
              <a:rPr/>
              <a:t>Отменена необходимость подписи заведующего отделением-достаточно подписи лечащего врача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assic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tandard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默认设计模板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Arial"/>
      </a:majorFont>
      <a:minorFont>
        <a:latin typeface="宋体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ONLYOFFICE/8.3.3.21</Application>
  <DocSecurity>0</DocSecurity>
  <PresentationFormat>On-screen Show (4:3)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wp</dc:creator>
  <cp:keywords/>
  <dc:description/>
  <dc:identifier/>
  <dc:language/>
  <cp:lastModifiedBy/>
  <cp:revision>12</cp:revision>
  <dcterms:created xsi:type="dcterms:W3CDTF">2018-05-25T11:28:00Z</dcterms:created>
  <dcterms:modified xsi:type="dcterms:W3CDTF">2025-11-12T08:27:29Z</dcterms:modified>
  <cp:category/>
  <cp:contentStatus/>
  <cp:version/>
</cp:coreProperties>
</file>